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6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8.xml" ContentType="application/vnd.openxmlformats-officedocument.presentationml.notesSlide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notesSlides/notesSlide2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2.xml" ContentType="application/vnd.openxmlformats-officedocument.presentationml.notesSlide+xml"/>
  <Override PartName="/ppt/tags/tag77.xml" ContentType="application/vnd.openxmlformats-officedocument.presentationml.tags+xml"/>
  <Override PartName="/ppt/notesSlides/notesSlide2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tags/tag82.xml" ContentType="application/vnd.openxmlformats-officedocument.presentationml.tags+xml"/>
  <Override PartName="/ppt/notesSlides/notesSlide25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7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9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0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4"/>
  </p:notesMasterIdLst>
  <p:sldIdLst>
    <p:sldId id="256" r:id="rId2"/>
    <p:sldId id="485" r:id="rId3"/>
    <p:sldId id="460" r:id="rId4"/>
    <p:sldId id="476" r:id="rId5"/>
    <p:sldId id="461" r:id="rId6"/>
    <p:sldId id="448" r:id="rId7"/>
    <p:sldId id="449" r:id="rId8"/>
    <p:sldId id="464" r:id="rId9"/>
    <p:sldId id="463" r:id="rId10"/>
    <p:sldId id="473" r:id="rId11"/>
    <p:sldId id="462" r:id="rId12"/>
    <p:sldId id="450" r:id="rId13"/>
    <p:sldId id="456" r:id="rId14"/>
    <p:sldId id="469" r:id="rId15"/>
    <p:sldId id="453" r:id="rId16"/>
    <p:sldId id="466" r:id="rId17"/>
    <p:sldId id="465" r:id="rId18"/>
    <p:sldId id="470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55" r:id="rId28"/>
    <p:sldId id="457" r:id="rId29"/>
    <p:sldId id="467" r:id="rId30"/>
    <p:sldId id="468" r:id="rId31"/>
    <p:sldId id="474" r:id="rId32"/>
    <p:sldId id="475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EE0000"/>
    <a:srgbClr val="F60000"/>
    <a:srgbClr val="009A46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92" autoAdjust="0"/>
    <p:restoredTop sz="89185" autoAdjust="0"/>
  </p:normalViewPr>
  <p:slideViewPr>
    <p:cSldViewPr>
      <p:cViewPr varScale="1">
        <p:scale>
          <a:sx n="110" d="100"/>
          <a:sy n="110" d="100"/>
        </p:scale>
        <p:origin x="18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FC4C-9EE1-4746-A368-724F618FC790}" type="datetimeFigureOut">
              <a:rPr lang="es-PE" smtClean="0"/>
              <a:t>6/10/19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5A63-0F1F-4DC0-ADE0-CC17EBA6F2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08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957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/>
              <a:t>http://sweetclipart.com/multisite/sweetclipart/files/question_mark_blue.png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/>
              <a:t>Existe un gran catálogo de </a:t>
            </a:r>
            <a:r>
              <a:rPr lang="es-PE" sz="1200" i="1" dirty="0" err="1"/>
              <a:t>refactorings</a:t>
            </a:r>
            <a:r>
              <a:rPr lang="es-PE" sz="1200" i="1" baseline="0" dirty="0"/>
              <a:t> y la meta es tratar de practicar la mayor cantidad </a:t>
            </a:r>
            <a:endParaRPr lang="es-PE" sz="1200" i="1" dirty="0"/>
          </a:p>
          <a:p>
            <a:pPr algn="l"/>
            <a:r>
              <a:rPr lang="es-PE" sz="1200" i="1" dirty="0"/>
              <a:t>(</a:t>
            </a:r>
            <a:r>
              <a:rPr lang="es-PE" sz="1200" i="1" dirty="0" err="1"/>
              <a:t>Move</a:t>
            </a:r>
            <a:r>
              <a:rPr lang="es-PE" sz="1200" i="1" dirty="0"/>
              <a:t> </a:t>
            </a:r>
            <a:r>
              <a:rPr lang="es-PE" sz="1200" i="1" dirty="0" err="1"/>
              <a:t>Method</a:t>
            </a:r>
            <a:r>
              <a:rPr lang="es-PE" sz="1200" i="1" dirty="0"/>
              <a:t>, </a:t>
            </a:r>
            <a:r>
              <a:rPr lang="es-PE" sz="1200" i="1" dirty="0" err="1"/>
              <a:t>Inline</a:t>
            </a:r>
            <a:r>
              <a:rPr lang="es-PE" sz="1200" i="1" dirty="0"/>
              <a:t> </a:t>
            </a:r>
            <a:r>
              <a:rPr lang="es-PE" sz="1200" i="1" dirty="0" err="1"/>
              <a:t>Method</a:t>
            </a:r>
            <a:r>
              <a:rPr lang="es-PE" sz="1200" i="1" dirty="0"/>
              <a:t>, </a:t>
            </a:r>
            <a:r>
              <a:rPr lang="es-PE" sz="1200" i="1" dirty="0" err="1"/>
              <a:t>Extract</a:t>
            </a:r>
            <a:r>
              <a:rPr lang="es-PE" sz="1200" i="1" dirty="0"/>
              <a:t> Interface, </a:t>
            </a:r>
          </a:p>
          <a:p>
            <a:pPr algn="l"/>
            <a:r>
              <a:rPr lang="es-PE" sz="1200" i="1" dirty="0" err="1"/>
              <a:t>Replace</a:t>
            </a:r>
            <a:r>
              <a:rPr lang="es-PE" sz="1200" i="1" dirty="0"/>
              <a:t> </a:t>
            </a:r>
            <a:r>
              <a:rPr lang="es-PE" sz="1200" i="1" dirty="0" err="1"/>
              <a:t>Conditional</a:t>
            </a:r>
            <a:r>
              <a:rPr lang="es-PE" sz="1200" i="1" dirty="0"/>
              <a:t> </a:t>
            </a:r>
            <a:r>
              <a:rPr lang="es-PE" sz="1200" i="1" dirty="0" err="1"/>
              <a:t>with</a:t>
            </a:r>
            <a:r>
              <a:rPr lang="es-PE" sz="1200" i="1" dirty="0"/>
              <a:t> </a:t>
            </a:r>
            <a:r>
              <a:rPr lang="es-PE" sz="1200" i="1" dirty="0" err="1"/>
              <a:t>Polymorphism</a:t>
            </a:r>
            <a:r>
              <a:rPr lang="es-PE" sz="1200" i="1" dirty="0"/>
              <a:t>, </a:t>
            </a:r>
            <a:r>
              <a:rPr lang="es-PE" sz="1200" i="1" dirty="0" err="1"/>
              <a:t>etc</a:t>
            </a:r>
            <a:r>
              <a:rPr lang="es-PE" sz="1200" i="1" dirty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/>
              <a:t>Existe un gran catálogo de </a:t>
            </a:r>
            <a:r>
              <a:rPr lang="es-PE" sz="1200" i="1" dirty="0" err="1"/>
              <a:t>refactorings</a:t>
            </a:r>
            <a:r>
              <a:rPr lang="es-PE" sz="1200" i="1" baseline="0" dirty="0"/>
              <a:t> y la meta es tratar de practicar la mayor cantidad </a:t>
            </a:r>
            <a:endParaRPr lang="es-PE" sz="1200" i="1" dirty="0"/>
          </a:p>
          <a:p>
            <a:pPr algn="l"/>
            <a:r>
              <a:rPr lang="es-PE" sz="1200" i="1" dirty="0"/>
              <a:t>(</a:t>
            </a:r>
            <a:r>
              <a:rPr lang="es-PE" sz="1200" i="1" dirty="0" err="1"/>
              <a:t>Move</a:t>
            </a:r>
            <a:r>
              <a:rPr lang="es-PE" sz="1200" i="1" dirty="0"/>
              <a:t> </a:t>
            </a:r>
            <a:r>
              <a:rPr lang="es-PE" sz="1200" i="1" dirty="0" err="1"/>
              <a:t>Method</a:t>
            </a:r>
            <a:r>
              <a:rPr lang="es-PE" sz="1200" i="1" dirty="0"/>
              <a:t>, </a:t>
            </a:r>
            <a:r>
              <a:rPr lang="es-PE" sz="1200" i="1" dirty="0" err="1"/>
              <a:t>Inline</a:t>
            </a:r>
            <a:r>
              <a:rPr lang="es-PE" sz="1200" i="1" dirty="0"/>
              <a:t> </a:t>
            </a:r>
            <a:r>
              <a:rPr lang="es-PE" sz="1200" i="1" dirty="0" err="1"/>
              <a:t>Method</a:t>
            </a:r>
            <a:r>
              <a:rPr lang="es-PE" sz="1200" i="1" dirty="0"/>
              <a:t>, </a:t>
            </a:r>
            <a:r>
              <a:rPr lang="es-PE" sz="1200" i="1" dirty="0" err="1"/>
              <a:t>Extract</a:t>
            </a:r>
            <a:r>
              <a:rPr lang="es-PE" sz="1200" i="1" dirty="0"/>
              <a:t> Interface, </a:t>
            </a:r>
          </a:p>
          <a:p>
            <a:pPr algn="l"/>
            <a:r>
              <a:rPr lang="es-PE" sz="1200" i="1" dirty="0" err="1"/>
              <a:t>Replace</a:t>
            </a:r>
            <a:r>
              <a:rPr lang="es-PE" sz="1200" i="1" dirty="0"/>
              <a:t> </a:t>
            </a:r>
            <a:r>
              <a:rPr lang="es-PE" sz="1200" i="1" dirty="0" err="1"/>
              <a:t>Conditional</a:t>
            </a:r>
            <a:r>
              <a:rPr lang="es-PE" sz="1200" i="1" dirty="0"/>
              <a:t> </a:t>
            </a:r>
            <a:r>
              <a:rPr lang="es-PE" sz="1200" i="1" dirty="0" err="1"/>
              <a:t>with</a:t>
            </a:r>
            <a:r>
              <a:rPr lang="es-PE" sz="1200" i="1" dirty="0"/>
              <a:t> </a:t>
            </a:r>
            <a:r>
              <a:rPr lang="es-PE" sz="1200" i="1" dirty="0" err="1"/>
              <a:t>Polymorphism</a:t>
            </a:r>
            <a:r>
              <a:rPr lang="es-PE" sz="1200" i="1" dirty="0"/>
              <a:t>, </a:t>
            </a:r>
            <a:r>
              <a:rPr lang="es-PE" sz="1200" i="1" dirty="0" err="1"/>
              <a:t>etc</a:t>
            </a:r>
            <a:r>
              <a:rPr lang="es-PE" sz="1200" i="1" dirty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/>
              <a:t>Para este momento todos debe estar sentados</a:t>
            </a:r>
            <a:r>
              <a:rPr lang="es-PE" baseline="0" dirty="0"/>
              <a:t> en parejas</a:t>
            </a:r>
          </a:p>
          <a:p>
            <a:pPr marL="0" indent="0">
              <a:buFontTx/>
              <a:buNone/>
            </a:pPr>
            <a:endParaRPr lang="es-PE" baseline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noProof="0" dirty="0"/>
              <a:t>Strategies for larger design changes.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/>
              <a:t>Para este momento todos debe estar sentados</a:t>
            </a:r>
            <a:r>
              <a:rPr lang="es-PE" baseline="0" dirty="0"/>
              <a:t> en parejas</a:t>
            </a:r>
          </a:p>
          <a:p>
            <a:pPr marL="0" indent="0">
              <a:buFontTx/>
              <a:buNone/>
            </a:pPr>
            <a:endParaRPr lang="es-PE" baseline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/>
              <a:t>Para este momento todos debe estar sentados</a:t>
            </a:r>
            <a:r>
              <a:rPr lang="es-PE" baseline="0" dirty="0"/>
              <a:t> en parejas</a:t>
            </a:r>
          </a:p>
          <a:p>
            <a:pPr marL="0" indent="0">
              <a:buFontTx/>
              <a:buNone/>
            </a:pPr>
            <a:endParaRPr lang="es-PE" baseline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baseline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baseline="0" dirty="0"/>
              <a:t>- De manera adicional todas las actividades del </a:t>
            </a:r>
            <a:r>
              <a:rPr lang="es-PE" baseline="0" dirty="0" err="1"/>
              <a:t>navigator</a:t>
            </a:r>
            <a:r>
              <a:rPr lang="es-PE" baseline="0" dirty="0"/>
              <a:t> ( aconsejar sobre el siguiente movimiento o jugada)</a:t>
            </a:r>
          </a:p>
          <a:p>
            <a:pPr marL="171450" indent="-171450">
              <a:buFontTx/>
              <a:buChar char="-"/>
            </a:pPr>
            <a:r>
              <a:rPr lang="es-PE" baseline="0" dirty="0"/>
              <a:t>Manejar las hojas con el inicio y el fin</a:t>
            </a:r>
          </a:p>
          <a:p>
            <a:pPr marL="171450" indent="-171450">
              <a:buFontTx/>
              <a:buChar char="-"/>
            </a:pPr>
            <a:r>
              <a:rPr lang="es-PE" baseline="0" dirty="0"/>
              <a:t>Asegurarse que los test se están ejecutando de manera muy continua (podría ser una regla)</a:t>
            </a:r>
          </a:p>
          <a:p>
            <a:pPr marL="171450" indent="-171450">
              <a:buFontTx/>
              <a:buChar char="-"/>
            </a:pPr>
            <a:r>
              <a:rPr lang="es-PE" baseline="0" dirty="0"/>
              <a:t>Asegurarse que las reglas y roles se están cumpliendo.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0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29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7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1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37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9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0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1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8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1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B568-C05F-482F-9F26-AA302B8892DF}" type="datetimeFigureOut">
              <a:rPr lang="es-ES" smtClean="0"/>
              <a:pPr/>
              <a:t>6/10/19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88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2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3.jp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58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5.jp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16.jpe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17.jpe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8.jp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94.xml"/><Relationship Id="rId7" Type="http://schemas.openxmlformats.org/officeDocument/2006/relationships/notesSlide" Target="../notesSlides/notesSlide29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4" Type="http://schemas.openxmlformats.org/officeDocument/2006/relationships/tags" Target="../tags/tag9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7" Type="http://schemas.openxmlformats.org/officeDocument/2006/relationships/image" Target="../media/image21.jp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tags" Target="../tags/tag18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2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8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4348" y="1185091"/>
            <a:ext cx="7772400" cy="2808312"/>
          </a:xfrm>
        </p:spPr>
        <p:txBody>
          <a:bodyPr>
            <a:normAutofit fontScale="90000"/>
          </a:bodyPr>
          <a:lstStyle/>
          <a:p>
            <a:r>
              <a:rPr lang="es-PE" sz="11500" b="1" dirty="0">
                <a:solidFill>
                  <a:srgbClr val="FF0000"/>
                </a:solidFill>
              </a:rPr>
              <a:t>Refactoring</a:t>
            </a:r>
            <a:r>
              <a:rPr lang="es-PE" sz="5400" b="1" dirty="0"/>
              <a:t> </a:t>
            </a:r>
            <a:r>
              <a:rPr lang="es-PE" sz="9600" b="1" spc="600" dirty="0"/>
              <a:t>GOLF</a:t>
            </a:r>
            <a:endParaRPr lang="es-ES" sz="9600" b="1" spc="600" dirty="0"/>
          </a:p>
        </p:txBody>
      </p:sp>
      <p:sp>
        <p:nvSpPr>
          <p:cNvPr id="5" name="2 Subtítulo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395536" y="5877272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5072" y="5683895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ea typeface="Calibri" pitchFamily="34" charset="0"/>
                <a:cs typeface="Arial" pitchFamily="34" charset="0"/>
              </a:rPr>
              <a:t>Email: </a:t>
            </a:r>
            <a:r>
              <a:rPr lang="en-US" sz="2400" dirty="0" err="1">
                <a:solidFill>
                  <a:srgbClr val="00823B"/>
                </a:solidFill>
                <a:ea typeface="Calibri" pitchFamily="34" charset="0"/>
                <a:cs typeface="Arial" pitchFamily="34" charset="0"/>
              </a:rPr>
              <a:t>angel.nunez@kleer.la</a:t>
            </a:r>
            <a:endParaRPr lang="en-US" sz="2400" dirty="0">
              <a:solidFill>
                <a:srgbClr val="00823B"/>
              </a:solidFill>
              <a:ea typeface="Calibri" pitchFamily="34" charset="0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ea typeface="Calibri" pitchFamily="34" charset="0"/>
                <a:cs typeface="Arial" pitchFamily="34" charset="0"/>
              </a:rPr>
              <a:t>Twitter: </a:t>
            </a:r>
            <a:r>
              <a:rPr lang="en-US" sz="2400" dirty="0">
                <a:solidFill>
                  <a:srgbClr val="00823B"/>
                </a:solidFill>
                <a:ea typeface="Calibri" pitchFamily="34" charset="0"/>
                <a:cs typeface="Arial" pitchFamily="34" charset="0"/>
              </a:rPr>
              <a:t>@</a:t>
            </a:r>
            <a:r>
              <a:rPr lang="en-US" sz="2400" dirty="0" err="1">
                <a:solidFill>
                  <a:srgbClr val="00823B"/>
                </a:solidFill>
                <a:ea typeface="Calibri" pitchFamily="34" charset="0"/>
                <a:cs typeface="Arial" pitchFamily="34" charset="0"/>
              </a:rPr>
              <a:t>snahider</a:t>
            </a:r>
            <a:r>
              <a:rPr lang="en-US" sz="2400" dirty="0">
                <a:solidFill>
                  <a:srgbClr val="00823B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6" name="2 Subtítulo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699792" y="4497459"/>
            <a:ext cx="3744416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</a:rPr>
              <a:t>#RefactoringGolf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408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Puntaje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879224"/>
            <a:ext cx="871296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General</a:t>
            </a:r>
          </a:p>
          <a:p>
            <a:r>
              <a:rPr lang="es-PE" sz="3500" dirty="0"/>
              <a:t>+1 Cada refactorización</a:t>
            </a:r>
          </a:p>
          <a:p>
            <a:r>
              <a:rPr lang="es-PE" sz="3500" dirty="0"/>
              <a:t>+1 Copiar + Pegar</a:t>
            </a:r>
          </a:p>
          <a:p>
            <a:r>
              <a:rPr lang="es-PE" sz="3500" dirty="0"/>
              <a:t>+1 Cualquier shortcut de edición código</a:t>
            </a:r>
          </a:p>
          <a:p>
            <a:r>
              <a:rPr lang="es-PE" sz="3500" dirty="0"/>
              <a:t>+0 Revertir (Ctrl + Z)</a:t>
            </a:r>
          </a:p>
          <a:p>
            <a:pPr marL="633413" indent="-633413"/>
            <a:r>
              <a:rPr lang="es-PE" sz="3500" dirty="0"/>
              <a:t>+0 Dar formato o eliminar líneas en blanco</a:t>
            </a:r>
          </a:p>
          <a:p>
            <a:pPr marL="633413" indent="-633413"/>
            <a:r>
              <a:rPr lang="es-PE" sz="3500" dirty="0"/>
              <a:t>+0 Cambiar el acceso de los métodos o clases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4673168"/>
            <a:ext cx="871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Penalidades</a:t>
            </a:r>
          </a:p>
          <a:p>
            <a:r>
              <a:rPr lang="es-PE" sz="3500" dirty="0"/>
              <a:t>+2 Cada línea modificada manualmente</a:t>
            </a:r>
          </a:p>
          <a:p>
            <a:r>
              <a:rPr lang="es-PE" sz="3500" dirty="0"/>
              <a:t>x2 Cada cambio mientras no compile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0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Equipo Ganador</a:t>
            </a: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610315" y="1668864"/>
            <a:ext cx="7874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/>
              <a:t>El equipo que logre el menor puntaje será el ganador.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/>
              <a:t>Al finalizar el juego, el equipo ganador mostrará como realizó el juego al resto de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42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Premios</a:t>
            </a: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836712"/>
            <a:ext cx="2952328" cy="5748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628800"/>
            <a:ext cx="2376264" cy="41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8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804" y="13016"/>
            <a:ext cx="9913822" cy="717341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-20748" y="87136"/>
            <a:ext cx="9144000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rgbClr val="FFFFFF"/>
                </a:solidFill>
              </a:rPr>
              <a:t>DEMO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365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282" y="-2112"/>
            <a:ext cx="9717826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1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Objetivo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Aprender y practicar diversos refactorizaciones tanto simples como complejos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7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Descripción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representa el dominio de una tienda online de bicicletas.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52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Reglas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/>
              <a:t>Es un juego de 3 hoyos, todos los equipos comenzarán en el </a:t>
            </a:r>
            <a:r>
              <a:rPr lang="es-PE" sz="3200" dirty="0" err="1"/>
              <a:t>tee</a:t>
            </a:r>
            <a:r>
              <a:rPr lang="es-PE" sz="3200" dirty="0"/>
              <a:t> y en los siguientes hoyos de manera simultanea.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522920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/>
              <a:t>El tiempo por hoyo es 12 minutos, al finalizar cada hoyo el mejor equipo mostrará sus resultados.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7609" y="2564904"/>
            <a:ext cx="3306599" cy="257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184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Listos Para Comenzar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Abrir el código inicial en el IDE, asegurarse que compile y todos los </a:t>
            </a:r>
            <a:r>
              <a:rPr lang="es-PE" sz="3200" dirty="0" err="1"/>
              <a:t>tests</a:t>
            </a:r>
            <a:r>
              <a:rPr lang="es-PE" sz="3200" dirty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Tienen 12 minutos por hoyo.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7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/>
          <a:stretch/>
        </p:blipFill>
        <p:spPr>
          <a:xfrm>
            <a:off x="0" y="0"/>
            <a:ext cx="9180512" cy="6885385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851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915E32A-306E-4D43-AD09-B5A86260E6AD}"/>
              </a:ext>
            </a:extLst>
          </p:cNvPr>
          <p:cNvGrpSpPr/>
          <p:nvPr/>
        </p:nvGrpSpPr>
        <p:grpSpPr>
          <a:xfrm>
            <a:off x="1217528" y="1234487"/>
            <a:ext cx="6708943" cy="4389025"/>
            <a:chOff x="1114297" y="536266"/>
            <a:chExt cx="6708943" cy="4389025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0B9115BA-4E9E-C84F-AB14-2E0B92971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022" y="853766"/>
              <a:ext cx="3194218" cy="1785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40639" bIns="0" anchor="ctr"/>
            <a:lstStyle>
              <a:lvl1pPr marL="39688" algn="l">
                <a:defRPr sz="1200">
                  <a:solidFill>
                    <a:schemeClr val="tx1"/>
                  </a:solidFill>
                  <a:latin typeface="Chalkboard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Chalkboard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Chalkboard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Chalkboard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Chalkboard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Chalkboard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Chalkboard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Chalkboard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Chalkboard" charset="0"/>
                </a:defRPr>
              </a:lvl9pPr>
            </a:lstStyle>
            <a:p>
              <a:pPr algn="ctr">
                <a:spcBef>
                  <a:spcPts val="700"/>
                </a:spcBef>
              </a:pPr>
              <a:r>
                <a:rPr lang="en-US" altLang="es-PE" sz="4000" b="1" dirty="0">
                  <a:solidFill>
                    <a:srgbClr val="000000"/>
                  </a:solidFill>
                  <a:latin typeface="Dosis"/>
                  <a:ea typeface="Lucida Grande" charset="0"/>
                  <a:cs typeface="Dosis"/>
                  <a:sym typeface="Lucida Grande" charset="0"/>
                </a:rPr>
                <a:t>ANGEL NUÑEZ</a:t>
              </a:r>
              <a:br>
                <a:rPr lang="en-US" altLang="es-PE" sz="900" b="1" dirty="0">
                  <a:solidFill>
                    <a:srgbClr val="000000"/>
                  </a:solidFill>
                  <a:latin typeface="Dosis"/>
                  <a:ea typeface="ヒラギノ角ゴ ProN W6" charset="0"/>
                  <a:cs typeface="Dosis"/>
                  <a:sym typeface="Lucida Grande" charset="0"/>
                </a:rPr>
              </a:br>
              <a:endParaRPr lang="en-US" altLang="es-PE" sz="9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endParaRPr>
            </a:p>
            <a:p>
              <a:pPr algn="ctr">
                <a:spcBef>
                  <a:spcPts val="700"/>
                </a:spcBef>
              </a:pPr>
              <a:r>
                <a:rPr lang="en-US" altLang="es-PE" sz="2400" b="1" dirty="0">
                  <a:solidFill>
                    <a:srgbClr val="000000"/>
                  </a:solidFill>
                  <a:latin typeface="Dosis"/>
                  <a:ea typeface="ヒラギノ角ゴ ProN W6" charset="0"/>
                  <a:cs typeface="Dosis"/>
                  <a:sym typeface="Lucida Grande" charset="0"/>
                </a:rPr>
                <a:t>Agile Consultant &amp; Trainer</a:t>
              </a:r>
            </a:p>
          </p:txBody>
        </p:sp>
        <p:pic>
          <p:nvPicPr>
            <p:cNvPr id="18" name="14 Imagen">
              <a:extLst>
                <a:ext uri="{FF2B5EF4-FFF2-40B4-BE49-F238E27FC236}">
                  <a16:creationId xmlns:a16="http://schemas.microsoft.com/office/drawing/2014/main" id="{18E7DD91-9744-BA4A-9667-66D2FE386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6106" y="536266"/>
              <a:ext cx="2635902" cy="3288653"/>
            </a:xfrm>
            <a:prstGeom prst="rect">
              <a:avLst/>
            </a:prstGeom>
          </p:spPr>
        </p:pic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CCDCDACD-F3BF-0446-96BB-0CA81BA21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7106" y="3881206"/>
              <a:ext cx="2663783" cy="104408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marL="319088" indent="-315913">
                <a:lnSpc>
                  <a:spcPct val="120000"/>
                </a:lnSpc>
                <a:spcBef>
                  <a:spcPts val="700"/>
                </a:spcBef>
                <a:buSzPct val="60000"/>
                <a:tabLst>
                  <a:tab pos="319088" algn="l"/>
                  <a:tab pos="776288" algn="l"/>
                  <a:tab pos="1233488" algn="l"/>
                  <a:tab pos="1690688" algn="l"/>
                  <a:tab pos="2147888" algn="l"/>
                  <a:tab pos="2605088" algn="l"/>
                  <a:tab pos="3062288" algn="l"/>
                  <a:tab pos="3519488" algn="l"/>
                  <a:tab pos="3976688" algn="l"/>
                  <a:tab pos="4433888" algn="l"/>
                  <a:tab pos="4891088" algn="l"/>
                  <a:tab pos="5348288" algn="l"/>
                  <a:tab pos="5805488" algn="l"/>
                  <a:tab pos="6262688" algn="l"/>
                  <a:tab pos="6719888" algn="l"/>
                  <a:tab pos="7177088" algn="l"/>
                  <a:tab pos="7634288" algn="l"/>
                  <a:tab pos="8091488" algn="l"/>
                  <a:tab pos="8548688" algn="l"/>
                  <a:tab pos="9005888" algn="l"/>
                  <a:tab pos="9463088" algn="l"/>
                </a:tabLst>
              </a:pPr>
              <a:r>
                <a:rPr lang="es-PE" sz="2000" dirty="0">
                  <a:solidFill>
                    <a:srgbClr val="000000"/>
                  </a:solidFill>
                  <a:latin typeface="Dosis"/>
                  <a:ea typeface="ヒラギノ角ゴ ProN W6" charset="0"/>
                  <a:cs typeface="Dosis"/>
                </a:rPr>
                <a:t>angel.nunez@kleer.la</a:t>
              </a:r>
            </a:p>
            <a:p>
              <a:pPr marL="319088" indent="-315913">
                <a:lnSpc>
                  <a:spcPct val="90000"/>
                </a:lnSpc>
                <a:spcBef>
                  <a:spcPts val="700"/>
                </a:spcBef>
                <a:buSzPct val="60000"/>
                <a:tabLst>
                  <a:tab pos="319088" algn="l"/>
                  <a:tab pos="776288" algn="l"/>
                  <a:tab pos="1233488" algn="l"/>
                  <a:tab pos="1690688" algn="l"/>
                  <a:tab pos="2147888" algn="l"/>
                  <a:tab pos="2605088" algn="l"/>
                  <a:tab pos="3062288" algn="l"/>
                  <a:tab pos="3519488" algn="l"/>
                  <a:tab pos="3976688" algn="l"/>
                  <a:tab pos="4433888" algn="l"/>
                  <a:tab pos="4891088" algn="l"/>
                  <a:tab pos="5348288" algn="l"/>
                  <a:tab pos="5805488" algn="l"/>
                  <a:tab pos="6262688" algn="l"/>
                  <a:tab pos="6719888" algn="l"/>
                  <a:tab pos="7177088" algn="l"/>
                  <a:tab pos="7634288" algn="l"/>
                  <a:tab pos="8091488" algn="l"/>
                  <a:tab pos="8548688" algn="l"/>
                  <a:tab pos="9005888" algn="l"/>
                  <a:tab pos="9463088" algn="l"/>
                </a:tabLst>
              </a:pPr>
              <a:r>
                <a:rPr lang="es-PE" sz="2000" dirty="0">
                  <a:solidFill>
                    <a:srgbClr val="000000"/>
                  </a:solidFill>
                  <a:latin typeface="Dosis"/>
                  <a:ea typeface="ヒラギノ角ゴ ProN W6" charset="0"/>
                  <a:cs typeface="Dosis"/>
                </a:rPr>
                <a:t>@snahider</a:t>
              </a:r>
              <a:endParaRPr lang="es-PE" sz="2000" dirty="0">
                <a:solidFill>
                  <a:srgbClr val="000000"/>
                </a:solidFill>
                <a:latin typeface="Dosis"/>
                <a:cs typeface="Dosi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4CDCC59-BC88-1A4F-94C2-9F03D833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297" y="4200312"/>
              <a:ext cx="724978" cy="7249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7C125B-BDC7-8947-9769-B771BFF98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106" y="3923074"/>
              <a:ext cx="381000" cy="381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B60212B-014C-3942-8A7B-6BD50ADE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953" t="34321" r="19613" b="34074"/>
            <a:stretch/>
          </p:blipFill>
          <p:spPr>
            <a:xfrm>
              <a:off x="5092318" y="2872742"/>
              <a:ext cx="2262127" cy="693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159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Calentamiento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2419124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>
                <a:solidFill>
                  <a:srgbClr val="00823B"/>
                </a:solidFill>
              </a:rPr>
              <a:t>Atomic Refactorings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/>
              <a:t> Extract Method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/>
              <a:t> Extract Variable</a:t>
            </a:r>
          </a:p>
          <a:p>
            <a:pPr marL="685800" lvl="1" indent="-571500" defTabSz="914400">
              <a:buFont typeface="Arial"/>
              <a:buChar char="•"/>
            </a:pPr>
            <a:r>
              <a:rPr lang="es-PE" sz="3200" dirty="0"/>
              <a:t> Inline Variable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1274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2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68" y="-47480"/>
            <a:ext cx="9252520" cy="693939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79512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>
                <a:solidFill>
                  <a:schemeClr val="bg1"/>
                </a:solidFill>
              </a:rPr>
              <a:t>2nd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38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Calentamiento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4265783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>
                <a:solidFill>
                  <a:srgbClr val="00823B"/>
                </a:solidFill>
              </a:rPr>
              <a:t>Más 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 Move Method</a:t>
            </a:r>
          </a:p>
          <a:p>
            <a:pPr marL="400050" lvl="1" defTabSz="914400"/>
            <a:endParaRPr lang="es-PE" sz="3200" dirty="0"/>
          </a:p>
          <a:p>
            <a:pPr marL="0" lvl="1" indent="0" defTabSz="914400">
              <a:buNone/>
            </a:pPr>
            <a:r>
              <a:rPr lang="es-PE" sz="3600" dirty="0">
                <a:solidFill>
                  <a:srgbClr val="00823B"/>
                </a:solidFill>
              </a:rPr>
              <a:t>Conoce tu IDE (Edición de código)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 Join Variable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 Split Variable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 Mover código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0986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857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>
                <a:solidFill>
                  <a:schemeClr val="bg1"/>
                </a:solidFill>
              </a:rPr>
              <a:t>3rd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168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Calentamiento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2702278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>
                <a:solidFill>
                  <a:srgbClr val="00823B"/>
                </a:solidFill>
              </a:rPr>
              <a:t>Complex 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Replace Conditionals to Polymorphism</a:t>
            </a:r>
          </a:p>
          <a:p>
            <a:pPr marL="1028700" lvl="2" indent="-457200" defTabSz="914400">
              <a:buFontTx/>
              <a:buChar char="-"/>
            </a:pPr>
            <a:r>
              <a:rPr lang="es-PE" sz="2800" dirty="0"/>
              <a:t>Extract Interface (Super Class)</a:t>
            </a:r>
            <a:br>
              <a:rPr lang="es-PE" sz="2800" dirty="0"/>
            </a:br>
            <a:r>
              <a:rPr lang="es-PE" sz="2800" dirty="0"/>
              <a:t>+</a:t>
            </a:r>
          </a:p>
          <a:p>
            <a:pPr marL="1028700" lvl="2" indent="-457200" defTabSz="914400">
              <a:buFontTx/>
              <a:buChar char="-"/>
            </a:pPr>
            <a:r>
              <a:rPr lang="es-PE" sz="2800" dirty="0"/>
              <a:t>Move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397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3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>
                <a:solidFill>
                  <a:schemeClr val="bg1"/>
                </a:solidFill>
              </a:rPr>
              <a:t>4th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53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503220" y="332656"/>
            <a:ext cx="8229600" cy="7200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Calentamiento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627641" y="1556792"/>
            <a:ext cx="7980759" cy="1828193"/>
          </a:xfrm>
          <a:noFill/>
        </p:spPr>
        <p:txBody>
          <a:bodyPr wrap="square" rtlCol="0">
            <a:spAutoFit/>
          </a:bodyPr>
          <a:lstStyle/>
          <a:p>
            <a:pPr marL="0" indent="0" defTabSz="914400">
              <a:buNone/>
            </a:pPr>
            <a:r>
              <a:rPr lang="es-PE" sz="3600" dirty="0">
                <a:solidFill>
                  <a:srgbClr val="00823B"/>
                </a:solidFill>
              </a:rPr>
              <a:t>Más Refactorings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Pull Up</a:t>
            </a:r>
          </a:p>
          <a:p>
            <a:pPr marL="571500" lvl="1" indent="-457200" defTabSz="914400">
              <a:buFont typeface="Arial"/>
              <a:buChar char="•"/>
            </a:pPr>
            <a:r>
              <a:rPr lang="es-PE" sz="3200" dirty="0"/>
              <a:t>Push Dowm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577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9532" y="5445224"/>
            <a:ext cx="8424936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>
                <a:solidFill>
                  <a:srgbClr val="FFFFFF"/>
                </a:solidFill>
              </a:rPr>
              <a:t>2nd COURSE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1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Objetivo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Aprender y practicar diversas estratégicas de refactorización</a:t>
            </a:r>
          </a:p>
          <a:p>
            <a:pPr algn="ctr"/>
            <a:r>
              <a:rPr lang="es-PE" sz="4000" dirty="0"/>
              <a:t>(</a:t>
            </a:r>
            <a:r>
              <a:rPr lang="es-PE" sz="4000" dirty="0" err="1"/>
              <a:t>Parallel</a:t>
            </a:r>
            <a:r>
              <a:rPr lang="es-PE" sz="4000" dirty="0"/>
              <a:t> </a:t>
            </a:r>
            <a:r>
              <a:rPr lang="es-PE" sz="4000" dirty="0" err="1"/>
              <a:t>Change</a:t>
            </a:r>
            <a:r>
              <a:rPr lang="es-PE" sz="4000" dirty="0"/>
              <a:t> y </a:t>
            </a:r>
            <a:r>
              <a:rPr lang="es-PE" sz="4000" dirty="0" err="1"/>
              <a:t>Narrowed</a:t>
            </a:r>
            <a:r>
              <a:rPr lang="es-PE" sz="4000" dirty="0"/>
              <a:t> </a:t>
            </a:r>
            <a:r>
              <a:rPr lang="es-PE" sz="4000" dirty="0" err="1"/>
              <a:t>Change</a:t>
            </a:r>
            <a:r>
              <a:rPr lang="es-PE" sz="4000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1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69269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Descripción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610951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es de una clase que representa a un </a:t>
            </a:r>
            <a:r>
              <a:rPr lang="es-PE" sz="4000" dirty="0" err="1"/>
              <a:t>Stack</a:t>
            </a:r>
            <a:r>
              <a:rPr lang="es-PE" sz="4000" dirty="0"/>
              <a:t> (Pila) </a:t>
            </a:r>
          </a:p>
          <a:p>
            <a:pPr algn="ctr"/>
            <a:endParaRPr lang="es-PE" sz="4000" dirty="0"/>
          </a:p>
          <a:p>
            <a:pPr algn="ctr"/>
            <a:r>
              <a:rPr lang="es-PE" sz="4000" dirty="0"/>
              <a:t>La meta es reemplazar el </a:t>
            </a:r>
            <a:r>
              <a:rPr lang="es-PE" sz="4000" dirty="0" err="1"/>
              <a:t>array</a:t>
            </a:r>
            <a:r>
              <a:rPr lang="es-PE" sz="4000" dirty="0"/>
              <a:t> simple por una clase especializada en el manejo de colecciones.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7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Descripción</a:t>
            </a: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000" dirty="0">
                <a:solidFill>
                  <a:srgbClr val="00823B"/>
                </a:solidFill>
              </a:rPr>
              <a:t>Es un juego en el cual se utilizan ejercicios de refactorización.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/>
              <a:t>Se formarán equipos y a cada uno se le dará un código inicial y uno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/>
              <a:t>De manera similar al golf, la meta es utilizar la menor cantidad de movimientos para llegar del punto inicial al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/>
              <a:t>Las mejores soluciones serán presentadas al resto de los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369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Reglas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/>
              <a:t>Es un recorrido de un único hoyo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35155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/>
              <a:t>El tiempo de todo el recorrido es de 18 minutos, al finalizar el tiempo el mejor equipo mostrará sus resultados.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984" y="1628800"/>
            <a:ext cx="3736031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95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>
                <a:solidFill>
                  <a:srgbClr val="FF0000"/>
                </a:solidFill>
              </a:rPr>
              <a:t>Listos Para Comenzar</a:t>
            </a: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Abrir el código inicial en el IDE, asegurarse que compile y todos los </a:t>
            </a:r>
            <a:r>
              <a:rPr lang="es-PE" sz="3200" dirty="0" err="1"/>
              <a:t>tests</a:t>
            </a:r>
            <a:r>
              <a:rPr lang="es-PE" sz="3200" dirty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/>
              <a:t>Tienen 18 minutos para todo el recorrido.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74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err="1">
                <a:solidFill>
                  <a:srgbClr val="FF0000"/>
                </a:solidFill>
              </a:rPr>
              <a:t>Feedback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3347864" y="1208941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/>
              <a:t>Nadie puede pasar por la puerta sin dejar algún tipo de idea, comentario o </a:t>
            </a:r>
            <a:r>
              <a:rPr lang="es-PE" sz="3200" dirty="0" err="1"/>
              <a:t>feedkback</a:t>
            </a:r>
            <a:r>
              <a:rPr lang="es-PE" sz="3200" dirty="0"/>
              <a:t>.</a:t>
            </a:r>
          </a:p>
          <a:p>
            <a:pPr algn="ctr"/>
            <a:endParaRPr lang="es-PE" sz="3200" dirty="0"/>
          </a:p>
          <a:p>
            <a:pPr algn="ctr"/>
            <a:r>
              <a:rPr lang="es-PE" sz="3200" dirty="0"/>
              <a:t>No importa que sea un problema elemental o una carita feliz, deben poner algo en la puerta.</a:t>
            </a:r>
          </a:p>
        </p:txBody>
      </p:sp>
      <p:pic>
        <p:nvPicPr>
          <p:cNvPr id="4" name="3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0" y="1556792"/>
            <a:ext cx="25400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2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Objetivos</a:t>
            </a: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PE" sz="3000" dirty="0"/>
              <a:t>Aprender y compartir diversas técnicas de refactorización.</a:t>
            </a:r>
          </a:p>
          <a:p>
            <a:pPr marL="457200" indent="-457200">
              <a:buFont typeface="Arial"/>
              <a:buChar char="•"/>
            </a:pPr>
            <a:endParaRPr lang="es-PE" sz="3000" dirty="0"/>
          </a:p>
          <a:p>
            <a:pPr marL="457200" indent="-457200">
              <a:buFont typeface="Arial"/>
              <a:buChar char="•"/>
            </a:pPr>
            <a:r>
              <a:rPr lang="es-PE" sz="3000" dirty="0"/>
              <a:t>Experimentar la refactorización mientras se aplica de forma correcta y disciplinada.</a:t>
            </a:r>
          </a:p>
          <a:p>
            <a:pPr marL="457200" indent="-457200">
              <a:buFont typeface="Arial"/>
              <a:buChar char="•"/>
            </a:pPr>
            <a:endParaRPr lang="es-PE" sz="3000" dirty="0"/>
          </a:p>
          <a:p>
            <a:pPr marL="457200" indent="-457200">
              <a:buFont typeface="Arial"/>
              <a:buChar char="•"/>
            </a:pPr>
            <a:r>
              <a:rPr lang="es-PE" sz="3000" dirty="0"/>
              <a:t>Familiarizarse y ver los beneficios de los refactorings automatizados que proveen los IDES.</a:t>
            </a:r>
          </a:p>
          <a:p>
            <a:pPr marL="457200" indent="-457200">
              <a:buFont typeface="Arial"/>
              <a:buChar char="•"/>
            </a:pPr>
            <a:endParaRPr lang="es-PE" sz="3000" dirty="0"/>
          </a:p>
          <a:p>
            <a:pPr marL="457200" indent="-457200">
              <a:buFont typeface="Arial"/>
              <a:buChar char="•"/>
            </a:pPr>
            <a:r>
              <a:rPr lang="es-PE" sz="3000" dirty="0"/>
              <a:t>Dirvertirse.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5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Equipo</a:t>
            </a:r>
          </a:p>
        </p:txBody>
      </p:sp>
      <p:grpSp>
        <p:nvGrpSpPr>
          <p:cNvPr id="7" name="6 Grupo"/>
          <p:cNvGrpSpPr/>
          <p:nvPr>
            <p:custDataLst>
              <p:tags r:id="rId3"/>
            </p:custDataLst>
          </p:nvPr>
        </p:nvGrpSpPr>
        <p:grpSpPr>
          <a:xfrm>
            <a:off x="1274399" y="964684"/>
            <a:ext cx="6661905" cy="4387685"/>
            <a:chOff x="1489586" y="980728"/>
            <a:chExt cx="6661905" cy="4387685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489586" y="980728"/>
              <a:ext cx="6661905" cy="43876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5 CuadroTexto"/>
            <p:cNvSpPr txBox="1"/>
            <p:nvPr/>
          </p:nvSpPr>
          <p:spPr>
            <a:xfrm>
              <a:off x="1852257" y="1696006"/>
              <a:ext cx="1240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>
                  <a:solidFill>
                    <a:srgbClr val="FFC000"/>
                  </a:solidFill>
                </a:rPr>
                <a:t>Player</a:t>
              </a: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702744" y="1696006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>
                  <a:solidFill>
                    <a:srgbClr val="FFC000"/>
                  </a:solidFill>
                </a:rPr>
                <a:t>Caddie</a:t>
              </a:r>
            </a:p>
          </p:txBody>
        </p:sp>
      </p:grpSp>
      <p:sp>
        <p:nvSpPr>
          <p:cNvPr id="9" name="8 CuadroTexto"/>
          <p:cNvSpPr txBox="1"/>
          <p:nvPr>
            <p:custDataLst>
              <p:tags r:id="rId4"/>
            </p:custDataLst>
          </p:nvPr>
        </p:nvSpPr>
        <p:spPr>
          <a:xfrm>
            <a:off x="320877" y="5373216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/>
              <a:t>Cada equipo estará conformado por 2 personas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9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Player</a:t>
            </a: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4067944" y="2322746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/>
              <a:t>Realizar las refactorizaciones utilizando el computador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527" y="1124744"/>
            <a:ext cx="370854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Rectángulo"/>
          <p:cNvSpPr/>
          <p:nvPr>
            <p:custDataLst>
              <p:tags r:id="rId5"/>
            </p:custDataLst>
          </p:nvPr>
        </p:nvSpPr>
        <p:spPr>
          <a:xfrm>
            <a:off x="4194212" y="506718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>
                <a:solidFill>
                  <a:srgbClr val="00823B"/>
                </a:solidFill>
              </a:rPr>
              <a:t>Además ser el </a:t>
            </a:r>
            <a:r>
              <a:rPr lang="es-PE" sz="2800" i="1" dirty="0">
                <a:solidFill>
                  <a:srgbClr val="00823B"/>
                </a:solidFill>
              </a:rPr>
              <a:t>DRIVER</a:t>
            </a:r>
            <a:r>
              <a:rPr lang="es-PE" sz="2800" dirty="0">
                <a:solidFill>
                  <a:srgbClr val="00823B"/>
                </a:solidFill>
              </a:rPr>
              <a:t> del equipo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Caddie</a:t>
            </a: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3953424" y="1052736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/>
              <a:t>Registrar el número de movimientos y penalidades cometidas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/>
              <a:t>Asegurarse que los </a:t>
            </a:r>
            <a:r>
              <a:rPr lang="es-PE" sz="3600" dirty="0" err="1"/>
              <a:t>tests</a:t>
            </a:r>
            <a:r>
              <a:rPr lang="es-PE" sz="3600" dirty="0"/>
              <a:t> se ejecuten constantemente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9552" y="980728"/>
            <a:ext cx="3383598" cy="534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Rectángulo"/>
          <p:cNvSpPr/>
          <p:nvPr>
            <p:custDataLst>
              <p:tags r:id="rId5"/>
            </p:custDataLst>
          </p:nvPr>
        </p:nvSpPr>
        <p:spPr>
          <a:xfrm>
            <a:off x="4079692" y="5243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>
                <a:solidFill>
                  <a:srgbClr val="00823B"/>
                </a:solidFill>
              </a:rPr>
              <a:t>Además ser el </a:t>
            </a:r>
            <a:r>
              <a:rPr lang="es-PE" sz="2800" i="1" dirty="0">
                <a:solidFill>
                  <a:srgbClr val="00823B"/>
                </a:solidFill>
              </a:rPr>
              <a:t>NAVIGATOR </a:t>
            </a:r>
            <a:r>
              <a:rPr lang="es-PE" sz="2800" dirty="0">
                <a:solidFill>
                  <a:srgbClr val="00823B"/>
                </a:solidFill>
              </a:rPr>
              <a:t>del equipo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17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Campo de Juego</a:t>
            </a: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851920" y="1109996"/>
            <a:ext cx="5040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/>
              <a:t>Realizaremos 2 juegos diferentes y en cada juego se podrá utilizar C# o Java.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/>
              <a:t>Cada juego tiene un punto de partida (</a:t>
            </a:r>
            <a:r>
              <a:rPr lang="es-PE" sz="3600" dirty="0" err="1"/>
              <a:t>Tee</a:t>
            </a:r>
            <a:r>
              <a:rPr lang="es-PE" sz="3600" dirty="0"/>
              <a:t>) y el objetivo es llegar al punto final (</a:t>
            </a:r>
            <a:r>
              <a:rPr lang="es-PE" sz="3600" dirty="0" err="1"/>
              <a:t>Hole</a:t>
            </a:r>
            <a:r>
              <a:rPr lang="es-PE" sz="3600" dirty="0"/>
              <a:t>).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55264"/>
            <a:ext cx="3571875" cy="506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41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>
                <a:solidFill>
                  <a:srgbClr val="FF0000"/>
                </a:solidFill>
              </a:rPr>
              <a:t>Equipamiento</a:t>
            </a: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203847" y="993506"/>
            <a:ext cx="576064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 IDE de su preferencia. </a:t>
            </a:r>
            <a:br>
              <a:rPr lang="es-PE" sz="3600" dirty="0"/>
            </a:br>
            <a:r>
              <a:rPr lang="es-PE" sz="2800" dirty="0"/>
              <a:t>(El código se encuentra en VS2010 y Eclipse)</a:t>
            </a:r>
          </a:p>
          <a:p>
            <a:pPr marL="439738" indent="-439738" algn="ctr">
              <a:tabLst>
                <a:tab pos="442913" algn="l"/>
              </a:tabLst>
            </a:pPr>
            <a:r>
              <a:rPr lang="es-PE" sz="2800" dirty="0">
                <a:solidFill>
                  <a:srgbClr val="00823B"/>
                </a:solidFill>
              </a:rPr>
              <a:t>*Recomendación*</a:t>
            </a:r>
            <a:br>
              <a:rPr lang="es-PE" sz="2800" dirty="0">
                <a:solidFill>
                  <a:srgbClr val="00823B"/>
                </a:solidFill>
              </a:rPr>
            </a:br>
            <a:r>
              <a:rPr lang="es-PE" sz="2800" dirty="0">
                <a:solidFill>
                  <a:srgbClr val="00823B"/>
                </a:solidFill>
              </a:rPr>
              <a:t>Si usan VS instalar </a:t>
            </a:r>
            <a:r>
              <a:rPr lang="es-PE" sz="2800" dirty="0" err="1">
                <a:solidFill>
                  <a:srgbClr val="00823B"/>
                </a:solidFill>
              </a:rPr>
              <a:t>Resharper</a:t>
            </a:r>
            <a:endParaRPr lang="es-PE" sz="2800" dirty="0">
              <a:solidFill>
                <a:srgbClr val="00823B"/>
              </a:solidFill>
            </a:endParaRP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28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Una hoja donde anotar los puntajes.</a:t>
            </a: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36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El código de cada juego en papel.</a:t>
            </a:r>
          </a:p>
        </p:txBody>
      </p:sp>
      <p:pic>
        <p:nvPicPr>
          <p:cNvPr id="17" name="16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985924"/>
            <a:ext cx="2693786" cy="55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14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Wr3HSZJfLugYrDJ068A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vciFpyFbEikJbcn77mO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sGxqE1KUmyP1bgNKSvL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y5qPJr1ZPISEOMzwMSb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VvCMAYCeCbu18sZOiiT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hQqL9txX1WI3J1OWdG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wchU5s1ECePv26aqRq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2FQ1nCcHgAxzASo6Fh5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PcdOpgbndrq1txqTIPO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gapm2iuGnq7iJ2v1TCe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iWseLkb9ViHIPENzdWw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8zoQFMzf6MYbThmbuQb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jLHM59CRqthcNTPUEpz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bgY3RMHBOfyZrhBBkx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JEKwc1sFHhy0fD8THp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LzaDWZHG1EKRlzgmNrfs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UHttmzcMuRWn131yWAp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DNDbMLI92XAeJ32JFStU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4RC5S8t1OzJU3GPaNr3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NNjYvcVwiQcWJMzGSAG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VriMrcMxMBEvBfJ6iNZ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PZmUu51RrS53OLUCh6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I7X2B6ytEOPMiuY9hrr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3DIKVYXpURJB6RpRTZt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rnsfE6bYvWchebDdguf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ghwgVsZEQ1TX4jkQazv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3Hn6KpxsMBXZmreF3upf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I9N5x3OTRxaidPSOIz7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fG4E73kWElduy0UjbxFm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04WSBvw0QEXlYejESuD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O4dpMeMP8Ctq8I8Erin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lSQDv3HCKlxAgSFcJie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Hij0xt5xu6EobHoAx3Q1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Sy6Awd3lvSIiIly8JJ8v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tCdVPwLtImaPGrqinHu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SysfZez5CH00ZixVxuz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ZMFbIT4XzLbaYLl6vRQ7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SXajEAyvRZsKFy7gdPL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yfDZOghJDppRFrYnYLi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aPdUBZCvLe6jwlmKcsx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rSBbxeMU7bha5DBZVm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NNPDIc0KOBXyNb6c5Jv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GohSKmLnQQazD4MxP1L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rzQ0fdZzADN4QbpFoSw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1mGf9L0VwYb2q55mVTX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hSswppBdvUlaAVXuKqm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0xx0H6oQJPrw0fV8RqEI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d20tmiVNkTOoKudIJloH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4QRPa7RbtB2dYEpvW2jh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mcath1G0Kdg8c9Dcb4C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aLQOcNj5qjvpvCZDA9M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HwdmiQ8d6H8A1pCsPTHF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DND0cxts5Hta3kAPusXc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XDjbaKf15rJiHnNmBav9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gUAA18jSTCdKSqIhEBK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liRZpeHAKPwJqBvl9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DRGCFCULygoc6kTL8sCY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Xjra7cOmrzbPOJfIgk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Z3TZR25puoCfT2RGScq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9QRUETUIEzOcAGju7zob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DHUGmN4PJ9Vkjnh7kMg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zQdQzrgezuOpc5bFhkF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1jbH1HonHtM4t1OI0JZ2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jzItpLRE465QulQ9Xun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QuX5296ZHq8KfgumaGo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JzHJlvkQhbxXJdvkJIx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K5zFAkH4lRsLoniNB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AZvEAh0SdNhYPyJXRckh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dhxgRPWG2pZ4RXDLQKvz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6hs7WrUWqxwLxO2oJvKo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28219</TotalTime>
  <Words>873</Words>
  <Application>Microsoft Macintosh PowerPoint</Application>
  <PresentationFormat>On-screen Show (4:3)</PresentationFormat>
  <Paragraphs>183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Dosis</vt:lpstr>
      <vt:lpstr>Office Theme</vt:lpstr>
      <vt:lpstr>Refactoring GOLF</vt:lpstr>
      <vt:lpstr>PowerPoint Presentation</vt:lpstr>
      <vt:lpstr>Descripción</vt:lpstr>
      <vt:lpstr>Objetivos</vt:lpstr>
      <vt:lpstr>Equipo</vt:lpstr>
      <vt:lpstr>Player</vt:lpstr>
      <vt:lpstr>Caddie</vt:lpstr>
      <vt:lpstr>Campo de Juego</vt:lpstr>
      <vt:lpstr>Equipamiento</vt:lpstr>
      <vt:lpstr>Puntaje</vt:lpstr>
      <vt:lpstr>Equipo Ganador</vt:lpstr>
      <vt:lpstr>Premios</vt:lpstr>
      <vt:lpstr>DEMO</vt:lpstr>
      <vt:lpstr>1st COURSE</vt:lpstr>
      <vt:lpstr>Objetivo</vt:lpstr>
      <vt:lpstr>Descripción</vt:lpstr>
      <vt:lpstr>Reglas</vt:lpstr>
      <vt:lpstr>Listos Para Comenzar</vt:lpstr>
      <vt:lpstr>1st COURSE</vt:lpstr>
      <vt:lpstr>Calentamiento</vt:lpstr>
      <vt:lpstr>1st COURSE</vt:lpstr>
      <vt:lpstr>Calentamiento</vt:lpstr>
      <vt:lpstr>1st COURSE</vt:lpstr>
      <vt:lpstr>Calentamiento</vt:lpstr>
      <vt:lpstr>1st COURSE</vt:lpstr>
      <vt:lpstr>Calentamiento</vt:lpstr>
      <vt:lpstr>2nd COURSE</vt:lpstr>
      <vt:lpstr>Objetivo</vt:lpstr>
      <vt:lpstr>Descripción</vt:lpstr>
      <vt:lpstr>Reglas</vt:lpstr>
      <vt:lpstr>Listos Para Comenzar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Angel Nuñez Salazar</cp:lastModifiedBy>
  <cp:revision>828</cp:revision>
  <dcterms:created xsi:type="dcterms:W3CDTF">2010-05-16T05:09:58Z</dcterms:created>
  <dcterms:modified xsi:type="dcterms:W3CDTF">2019-10-06T23:36:51Z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